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Playfair Display"/>
      <p:regular r:id="rId20"/>
      <p:bold r:id="rId21"/>
      <p:italic r:id="rId22"/>
      <p:boldItalic r:id="rId23"/>
    </p:embeddedFont>
    <p:embeddedFont>
      <p:font typeface="Montserrat"/>
      <p:regular r:id="rId24"/>
      <p:bold r:id="rId25"/>
      <p:italic r:id="rId26"/>
      <p:boldItalic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regular.fntdata"/><Relationship Id="rId22" Type="http://schemas.openxmlformats.org/officeDocument/2006/relationships/font" Target="fonts/PlayfairDisplay-italic.fntdata"/><Relationship Id="rId21" Type="http://schemas.openxmlformats.org/officeDocument/2006/relationships/font" Target="fonts/PlayfairDisplay-bold.fntdata"/><Relationship Id="rId24" Type="http://schemas.openxmlformats.org/officeDocument/2006/relationships/font" Target="fonts/Montserrat-regular.fntdata"/><Relationship Id="rId23" Type="http://schemas.openxmlformats.org/officeDocument/2006/relationships/font" Target="fonts/PlayfairDispl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Oswald-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4c329681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4c329681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46e376dbd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46e376dbd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6e376dbd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6e376dbd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46e376dbd4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46e376dbd4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46e376dbd4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46e376dbd4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46e376dbd4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46e376dbd4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46e376dbd4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46e376dbd4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46e376dbd4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46e376dbd4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46e376dbd4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46e376dbd4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003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sz="8466"/>
              <a:t>AP EXAMS</a:t>
            </a:r>
            <a:endParaRPr sz="8466"/>
          </a:p>
          <a:p>
            <a:pPr indent="0" lvl="0" marL="0" rtl="0" algn="ctr">
              <a:spcBef>
                <a:spcPts val="0"/>
              </a:spcBef>
              <a:spcAft>
                <a:spcPts val="0"/>
              </a:spcAft>
              <a:buNone/>
            </a:pPr>
            <a:r>
              <a:t/>
            </a:r>
            <a:endParaRPr/>
          </a:p>
        </p:txBody>
      </p:sp>
      <p:sp>
        <p:nvSpPr>
          <p:cNvPr id="59" name="Google Shape;59;p13"/>
          <p:cNvSpPr txBox="1"/>
          <p:nvPr>
            <p:ph idx="1" type="subTitle"/>
          </p:nvPr>
        </p:nvSpPr>
        <p:spPr>
          <a:xfrm>
            <a:off x="344250" y="3550650"/>
            <a:ext cx="2433600" cy="5541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a:t>May 5-16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2"/>
          <p:cNvPicPr preferRelativeResize="0"/>
          <p:nvPr/>
        </p:nvPicPr>
        <p:blipFill>
          <a:blip r:embed="rId3">
            <a:alphaModFix/>
          </a:blip>
          <a:stretch>
            <a:fillRect/>
          </a:stretch>
        </p:blipFill>
        <p:spPr>
          <a:xfrm>
            <a:off x="1182775" y="629850"/>
            <a:ext cx="6304602" cy="4448000"/>
          </a:xfrm>
          <a:prstGeom prst="rect">
            <a:avLst/>
          </a:prstGeom>
          <a:noFill/>
          <a:ln>
            <a:noFill/>
          </a:ln>
        </p:spPr>
      </p:pic>
      <p:sp>
        <p:nvSpPr>
          <p:cNvPr id="116" name="Google Shape;116;p22"/>
          <p:cNvSpPr txBox="1"/>
          <p:nvPr/>
        </p:nvSpPr>
        <p:spPr>
          <a:xfrm>
            <a:off x="857250" y="0"/>
            <a:ext cx="6912300" cy="4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chemeClr val="dk2"/>
                </a:solidFill>
                <a:highlight>
                  <a:schemeClr val="dk1"/>
                </a:highlight>
                <a:latin typeface="Roboto"/>
                <a:ea typeface="Roboto"/>
                <a:cs typeface="Roboto"/>
                <a:sym typeface="Roboto"/>
              </a:rPr>
              <a:t>WHERE TO FIND THIS INFORMATION:</a:t>
            </a:r>
            <a:endParaRPr b="1" sz="2700">
              <a:solidFill>
                <a:schemeClr val="dk2"/>
              </a:solidFill>
              <a:highlight>
                <a:schemeClr val="dk1"/>
              </a:highlight>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 Exams go (mostly) digital in 2025</a:t>
            </a:r>
            <a:endParaRPr/>
          </a:p>
          <a:p>
            <a:pPr indent="0" lvl="0" marL="0" rtl="0" algn="l">
              <a:spcBef>
                <a:spcPts val="0"/>
              </a:spcBef>
              <a:spcAft>
                <a:spcPts val="0"/>
              </a:spcAft>
              <a:buNone/>
            </a:pPr>
            <a:r>
              <a:t/>
            </a:r>
            <a:endParaRPr/>
          </a:p>
        </p:txBody>
      </p:sp>
      <p:sp>
        <p:nvSpPr>
          <p:cNvPr id="65" name="Google Shape;65;p14"/>
          <p:cNvSpPr txBox="1"/>
          <p:nvPr>
            <p:ph idx="1" type="body"/>
          </p:nvPr>
        </p:nvSpPr>
        <p:spPr>
          <a:xfrm>
            <a:off x="311700" y="965775"/>
            <a:ext cx="8520600" cy="3993300"/>
          </a:xfrm>
          <a:prstGeom prst="rect">
            <a:avLst/>
          </a:prstGeom>
        </p:spPr>
        <p:txBody>
          <a:bodyPr anchorCtr="0" anchor="t" bIns="91425" lIns="91425" spcFirstLastPara="1" rIns="91425" wrap="square" tIns="91425">
            <a:noAutofit/>
          </a:bodyPr>
          <a:lstStyle/>
          <a:p>
            <a:pPr indent="-368300" lvl="0" marL="457200" rtl="0" algn="l">
              <a:lnSpc>
                <a:spcPct val="95000"/>
              </a:lnSpc>
              <a:spcBef>
                <a:spcPts val="0"/>
              </a:spcBef>
              <a:spcAft>
                <a:spcPts val="0"/>
              </a:spcAft>
              <a:buSzPts val="2200"/>
              <a:buChar char="●"/>
            </a:pPr>
            <a:r>
              <a:rPr lang="en" sz="2200"/>
              <a:t>Most exams will be given digitally on the Bluebook app. (The same app used for PSAT and SAT exams) Therefore, you will either be on your Chromebook OR a desktop computer for your exam. </a:t>
            </a:r>
            <a:endParaRPr sz="2200"/>
          </a:p>
          <a:p>
            <a:pPr indent="-368300" lvl="0" marL="457200" rtl="0" algn="l">
              <a:lnSpc>
                <a:spcPct val="95000"/>
              </a:lnSpc>
              <a:spcBef>
                <a:spcPts val="0"/>
              </a:spcBef>
              <a:spcAft>
                <a:spcPts val="0"/>
              </a:spcAft>
              <a:buSzPts val="2200"/>
              <a:buChar char="●"/>
            </a:pPr>
            <a:r>
              <a:rPr lang="en" sz="2200"/>
              <a:t>If you are testing on your Chromebook, you will need to bring it </a:t>
            </a:r>
            <a:r>
              <a:rPr b="1" lang="en" sz="2200"/>
              <a:t>FULLY CHARGED</a:t>
            </a:r>
            <a:r>
              <a:rPr lang="en" sz="2200"/>
              <a:t> and with your charging cord on test day.</a:t>
            </a:r>
            <a:endParaRPr sz="2200"/>
          </a:p>
          <a:p>
            <a:pPr indent="-368300" lvl="0" marL="457200" rtl="0" algn="l">
              <a:lnSpc>
                <a:spcPct val="95000"/>
              </a:lnSpc>
              <a:spcBef>
                <a:spcPts val="0"/>
              </a:spcBef>
              <a:spcAft>
                <a:spcPts val="0"/>
              </a:spcAft>
              <a:buSzPts val="2200"/>
              <a:buChar char="●"/>
            </a:pPr>
            <a:r>
              <a:rPr lang="en" sz="2200"/>
              <a:t>You MUST know your Collegeboard log in on the day of the exam - we do not have it and you won’t be able to access it on your phone or from a password manager. </a:t>
            </a:r>
            <a:r>
              <a:rPr b="1" lang="en" sz="2200"/>
              <a:t>MEMORIZE IT!</a:t>
            </a:r>
            <a:endParaRPr b="1" sz="2200"/>
          </a:p>
          <a:p>
            <a:pPr indent="-368300" lvl="0" marL="457200" rtl="0" algn="l">
              <a:lnSpc>
                <a:spcPct val="95000"/>
              </a:lnSpc>
              <a:spcBef>
                <a:spcPts val="0"/>
              </a:spcBef>
              <a:spcAft>
                <a:spcPts val="0"/>
              </a:spcAft>
              <a:buSzPts val="2200"/>
              <a:buChar char="●"/>
            </a:pPr>
            <a:r>
              <a:rPr lang="en" sz="2200"/>
              <a:t>Hybrid exams will view all exam questions in Bluebook but answer free-response questions in a paper booklet as usual.</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650" y="869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EXAM FORMATS</a:t>
            </a:r>
            <a:endParaRPr/>
          </a:p>
        </p:txBody>
      </p:sp>
      <p:sp>
        <p:nvSpPr>
          <p:cNvPr id="71" name="Google Shape;71;p15"/>
          <p:cNvSpPr txBox="1"/>
          <p:nvPr>
            <p:ph idx="1" type="body"/>
          </p:nvPr>
        </p:nvSpPr>
        <p:spPr>
          <a:xfrm>
            <a:off x="65100" y="727025"/>
            <a:ext cx="4025700" cy="41670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sz="1608" u="sng">
                <a:highlight>
                  <a:schemeClr val="dk1"/>
                </a:highlight>
              </a:rPr>
              <a:t>FULLY DIGITAL</a:t>
            </a:r>
            <a:endParaRPr b="1" sz="1608" u="sng">
              <a:highlight>
                <a:schemeClr val="dk1"/>
              </a:highlight>
            </a:endParaRPr>
          </a:p>
          <a:p>
            <a:pPr indent="0" lvl="0" marL="0" rtl="0" algn="l">
              <a:lnSpc>
                <a:spcPct val="100000"/>
              </a:lnSpc>
              <a:spcBef>
                <a:spcPts val="1200"/>
              </a:spcBef>
              <a:spcAft>
                <a:spcPts val="0"/>
              </a:spcAft>
              <a:buNone/>
            </a:pPr>
            <a:r>
              <a:rPr lang="en" sz="1508"/>
              <a:t>Computer Science 	Computer Science A Principles</a:t>
            </a:r>
            <a:endParaRPr sz="1508"/>
          </a:p>
          <a:p>
            <a:pPr indent="0" lvl="0" marL="0" rtl="0" algn="l">
              <a:lnSpc>
                <a:spcPct val="100000"/>
              </a:lnSpc>
              <a:spcBef>
                <a:spcPts val="1200"/>
              </a:spcBef>
              <a:spcAft>
                <a:spcPts val="0"/>
              </a:spcAft>
              <a:buNone/>
            </a:pPr>
            <a:r>
              <a:rPr lang="en" sz="1508"/>
              <a:t>English Language	English Literature</a:t>
            </a:r>
            <a:endParaRPr sz="1508"/>
          </a:p>
          <a:p>
            <a:pPr indent="0" lvl="0" marL="0" rtl="0" algn="l">
              <a:lnSpc>
                <a:spcPct val="100000"/>
              </a:lnSpc>
              <a:spcBef>
                <a:spcPts val="1200"/>
              </a:spcBef>
              <a:spcAft>
                <a:spcPts val="0"/>
              </a:spcAft>
              <a:buNone/>
            </a:pPr>
            <a:r>
              <a:rPr lang="en" sz="1508"/>
              <a:t>US Government		US Comparative Gov</a:t>
            </a:r>
            <a:endParaRPr sz="1508"/>
          </a:p>
          <a:p>
            <a:pPr indent="0" lvl="0" marL="0" rtl="0" algn="l">
              <a:lnSpc>
                <a:spcPct val="150000"/>
              </a:lnSpc>
              <a:spcBef>
                <a:spcPts val="1200"/>
              </a:spcBef>
              <a:spcAft>
                <a:spcPts val="0"/>
              </a:spcAft>
              <a:buNone/>
            </a:pPr>
            <a:r>
              <a:rPr lang="en" sz="1508"/>
              <a:t>Human Geography	Seminar</a:t>
            </a:r>
            <a:endParaRPr sz="1508"/>
          </a:p>
          <a:p>
            <a:pPr indent="0" lvl="0" marL="0" rtl="0" algn="l">
              <a:lnSpc>
                <a:spcPct val="100000"/>
              </a:lnSpc>
              <a:spcBef>
                <a:spcPts val="1200"/>
              </a:spcBef>
              <a:spcAft>
                <a:spcPts val="0"/>
              </a:spcAft>
              <a:buNone/>
            </a:pPr>
            <a:r>
              <a:rPr lang="en" sz="1508"/>
              <a:t>World History		US History</a:t>
            </a:r>
            <a:endParaRPr sz="1508"/>
          </a:p>
          <a:p>
            <a:pPr indent="0" lvl="0" marL="0" rtl="0" algn="l">
              <a:lnSpc>
                <a:spcPct val="100000"/>
              </a:lnSpc>
              <a:spcBef>
                <a:spcPts val="1200"/>
              </a:spcBef>
              <a:spcAft>
                <a:spcPts val="0"/>
              </a:spcAft>
              <a:buNone/>
            </a:pPr>
            <a:r>
              <a:rPr lang="en" sz="1508"/>
              <a:t>Euro History		Psychology</a:t>
            </a:r>
            <a:endParaRPr sz="1508"/>
          </a:p>
          <a:p>
            <a:pPr indent="0" lvl="0" marL="0" rtl="0" algn="l">
              <a:lnSpc>
                <a:spcPct val="100000"/>
              </a:lnSpc>
              <a:spcBef>
                <a:spcPts val="1200"/>
              </a:spcBef>
              <a:spcAft>
                <a:spcPts val="0"/>
              </a:spcAft>
              <a:buNone/>
            </a:pPr>
            <a:r>
              <a:rPr lang="en" sz="1508"/>
              <a:t>Art History			Environmental Science</a:t>
            </a:r>
            <a:endParaRPr sz="1508"/>
          </a:p>
          <a:p>
            <a:pPr indent="0" lvl="0" marL="0" rtl="0" algn="l">
              <a:lnSpc>
                <a:spcPct val="100000"/>
              </a:lnSpc>
              <a:spcBef>
                <a:spcPts val="1200"/>
              </a:spcBef>
              <a:spcAft>
                <a:spcPts val="0"/>
              </a:spcAft>
              <a:buNone/>
            </a:pPr>
            <a:r>
              <a:t/>
            </a:r>
            <a:endParaRPr sz="1408"/>
          </a:p>
          <a:p>
            <a:pPr indent="0" lvl="0" marL="0" rtl="0" algn="l">
              <a:lnSpc>
                <a:spcPct val="100000"/>
              </a:lnSpc>
              <a:spcBef>
                <a:spcPts val="1200"/>
              </a:spcBef>
              <a:spcAft>
                <a:spcPts val="0"/>
              </a:spcAft>
              <a:buNone/>
            </a:pPr>
            <a:r>
              <a:t/>
            </a:r>
            <a:endParaRPr sz="1408"/>
          </a:p>
          <a:p>
            <a:pPr indent="0" lvl="0" marL="0" rtl="0" algn="l">
              <a:lnSpc>
                <a:spcPct val="100000"/>
              </a:lnSpc>
              <a:spcBef>
                <a:spcPts val="1200"/>
              </a:spcBef>
              <a:spcAft>
                <a:spcPts val="1200"/>
              </a:spcAft>
              <a:buNone/>
            </a:pPr>
            <a:r>
              <a:t/>
            </a:r>
            <a:endParaRPr sz="1408"/>
          </a:p>
        </p:txBody>
      </p:sp>
      <p:sp>
        <p:nvSpPr>
          <p:cNvPr id="72" name="Google Shape;72;p15"/>
          <p:cNvSpPr txBox="1"/>
          <p:nvPr/>
        </p:nvSpPr>
        <p:spPr>
          <a:xfrm>
            <a:off x="4980725" y="727025"/>
            <a:ext cx="2430600" cy="30246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500" u="sng">
                <a:solidFill>
                  <a:schemeClr val="dk2"/>
                </a:solidFill>
                <a:highlight>
                  <a:schemeClr val="dk1"/>
                </a:highlight>
                <a:latin typeface="Playfair Display"/>
                <a:ea typeface="Playfair Display"/>
                <a:cs typeface="Playfair Display"/>
                <a:sym typeface="Playfair Display"/>
              </a:rPr>
              <a:t>HYBRID</a:t>
            </a:r>
            <a:endParaRPr b="1" sz="1500" u="sng">
              <a:solidFill>
                <a:schemeClr val="dk2"/>
              </a:solidFill>
              <a:highlight>
                <a:schemeClr val="dk1"/>
              </a:highlight>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sz="1500">
                <a:solidFill>
                  <a:schemeClr val="dk2"/>
                </a:solidFill>
                <a:latin typeface="Playfair Display"/>
                <a:ea typeface="Playfair Display"/>
                <a:cs typeface="Playfair Display"/>
                <a:sym typeface="Playfair Display"/>
              </a:rPr>
              <a:t>Biology</a:t>
            </a:r>
            <a:endParaRPr sz="1500">
              <a:solidFill>
                <a:schemeClr val="dk2"/>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sz="1500">
                <a:solidFill>
                  <a:schemeClr val="dk2"/>
                </a:solidFill>
                <a:latin typeface="Playfair Display"/>
                <a:ea typeface="Playfair Display"/>
                <a:cs typeface="Playfair Display"/>
                <a:sym typeface="Playfair Display"/>
              </a:rPr>
              <a:t>Micro/Macroeconomics</a:t>
            </a:r>
            <a:endParaRPr sz="1500">
              <a:solidFill>
                <a:schemeClr val="dk2"/>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sz="1500">
                <a:solidFill>
                  <a:schemeClr val="dk2"/>
                </a:solidFill>
                <a:latin typeface="Playfair Display"/>
                <a:ea typeface="Playfair Display"/>
                <a:cs typeface="Playfair Display"/>
                <a:sym typeface="Playfair Display"/>
              </a:rPr>
              <a:t>Chemistry</a:t>
            </a:r>
            <a:endParaRPr sz="1500">
              <a:solidFill>
                <a:schemeClr val="dk2"/>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sz="1500">
                <a:solidFill>
                  <a:schemeClr val="dk2"/>
                </a:solidFill>
                <a:latin typeface="Playfair Display"/>
                <a:ea typeface="Playfair Display"/>
                <a:cs typeface="Playfair Display"/>
                <a:sym typeface="Playfair Display"/>
              </a:rPr>
              <a:t>Statistics</a:t>
            </a:r>
            <a:endParaRPr sz="1500">
              <a:solidFill>
                <a:schemeClr val="dk2"/>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sz="1500">
                <a:solidFill>
                  <a:schemeClr val="dk2"/>
                </a:solidFill>
                <a:latin typeface="Playfair Display"/>
                <a:ea typeface="Playfair Display"/>
                <a:cs typeface="Playfair Display"/>
                <a:sym typeface="Playfair Display"/>
              </a:rPr>
              <a:t>Calculus AB/BC</a:t>
            </a:r>
            <a:endParaRPr sz="1500">
              <a:solidFill>
                <a:schemeClr val="dk2"/>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sz="1500">
                <a:solidFill>
                  <a:schemeClr val="dk2"/>
                </a:solidFill>
                <a:latin typeface="Playfair Display"/>
                <a:ea typeface="Playfair Display"/>
                <a:cs typeface="Playfair Display"/>
                <a:sym typeface="Playfair Display"/>
              </a:rPr>
              <a:t>Physics C</a:t>
            </a:r>
            <a:endParaRPr sz="1500">
              <a:solidFill>
                <a:schemeClr val="dk2"/>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sz="1500">
                <a:solidFill>
                  <a:schemeClr val="dk2"/>
                </a:solidFill>
                <a:latin typeface="Playfair Display"/>
                <a:ea typeface="Playfair Display"/>
                <a:cs typeface="Playfair Display"/>
                <a:sym typeface="Playfair Display"/>
              </a:rPr>
              <a:t>Physics 1</a:t>
            </a:r>
            <a:endParaRPr sz="15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200">
              <a:solidFill>
                <a:schemeClr val="dk2"/>
              </a:solidFill>
              <a:latin typeface="Playfair Display"/>
              <a:ea typeface="Playfair Display"/>
              <a:cs typeface="Playfair Display"/>
              <a:sym typeface="Playfair Display"/>
            </a:endParaRPr>
          </a:p>
        </p:txBody>
      </p:sp>
      <p:sp>
        <p:nvSpPr>
          <p:cNvPr id="73" name="Google Shape;73;p15"/>
          <p:cNvSpPr txBox="1"/>
          <p:nvPr/>
        </p:nvSpPr>
        <p:spPr>
          <a:xfrm>
            <a:off x="4242850" y="3751625"/>
            <a:ext cx="4926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u="sng">
                <a:solidFill>
                  <a:schemeClr val="dk2"/>
                </a:solidFill>
                <a:highlight>
                  <a:schemeClr val="dk1"/>
                </a:highlight>
                <a:latin typeface="Playfair Display"/>
                <a:ea typeface="Playfair Display"/>
                <a:cs typeface="Playfair Display"/>
                <a:sym typeface="Playfair Display"/>
              </a:rPr>
              <a:t>Paper/Pencil</a:t>
            </a:r>
            <a:endParaRPr b="1" sz="1500" u="sng">
              <a:solidFill>
                <a:schemeClr val="dk2"/>
              </a:solidFill>
              <a:highlight>
                <a:schemeClr val="dk1"/>
              </a:highlight>
              <a:latin typeface="Playfair Display"/>
              <a:ea typeface="Playfair Display"/>
              <a:cs typeface="Playfair Display"/>
              <a:sym typeface="Playfair Display"/>
            </a:endParaRPr>
          </a:p>
          <a:p>
            <a:pPr indent="0" lvl="0" marL="0" rtl="0" algn="l">
              <a:spcBef>
                <a:spcPts val="0"/>
              </a:spcBef>
              <a:spcAft>
                <a:spcPts val="0"/>
              </a:spcAft>
              <a:buNone/>
            </a:pPr>
            <a:r>
              <a:rPr lang="en" sz="1000">
                <a:solidFill>
                  <a:schemeClr val="dk2"/>
                </a:solidFill>
                <a:latin typeface="Playfair Display"/>
                <a:ea typeface="Playfair Display"/>
                <a:cs typeface="Playfair Display"/>
                <a:sym typeface="Playfair Display"/>
              </a:rPr>
              <a:t>(You will still need your Chromebook for the speaking portion of the exam)</a:t>
            </a:r>
            <a:endParaRPr sz="10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rPr lang="en" sz="1500">
                <a:solidFill>
                  <a:schemeClr val="dk2"/>
                </a:solidFill>
                <a:latin typeface="Playfair Display"/>
                <a:ea typeface="Playfair Display"/>
                <a:cs typeface="Playfair Display"/>
                <a:sym typeface="Playfair Display"/>
              </a:rPr>
              <a:t>Spanish Language</a:t>
            </a:r>
            <a:endParaRPr sz="15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rPr lang="en" sz="1500">
                <a:solidFill>
                  <a:schemeClr val="dk2"/>
                </a:solidFill>
                <a:latin typeface="Playfair Display"/>
                <a:ea typeface="Playfair Display"/>
                <a:cs typeface="Playfair Display"/>
                <a:sym typeface="Playfair Display"/>
              </a:rPr>
              <a:t>French Language</a:t>
            </a:r>
            <a:endParaRPr sz="15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rPr lang="en" sz="1500">
                <a:solidFill>
                  <a:schemeClr val="dk2"/>
                </a:solidFill>
                <a:latin typeface="Playfair Display"/>
                <a:ea typeface="Playfair Display"/>
                <a:cs typeface="Playfair Display"/>
                <a:sym typeface="Playfair Display"/>
              </a:rPr>
              <a:t>Music Theory</a:t>
            </a:r>
            <a:endParaRPr sz="1500">
              <a:solidFill>
                <a:schemeClr val="dk2"/>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will you be testing on?</a:t>
            </a:r>
            <a:endParaRPr/>
          </a:p>
        </p:txBody>
      </p:sp>
      <p:sp>
        <p:nvSpPr>
          <p:cNvPr id="79" name="Google Shape;79;p16"/>
          <p:cNvSpPr txBox="1"/>
          <p:nvPr>
            <p:ph idx="1" type="body"/>
          </p:nvPr>
        </p:nvSpPr>
        <p:spPr>
          <a:xfrm>
            <a:off x="311700" y="1234075"/>
            <a:ext cx="37032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highlight>
                  <a:schemeClr val="dk1"/>
                </a:highlight>
              </a:rPr>
              <a:t>Chromebook</a:t>
            </a:r>
            <a:endParaRPr b="1" u="sng">
              <a:highlight>
                <a:schemeClr val="dk1"/>
              </a:highlight>
            </a:endParaRPr>
          </a:p>
          <a:p>
            <a:pPr indent="0" lvl="0" marL="0" rtl="0" algn="l">
              <a:lnSpc>
                <a:spcPct val="100000"/>
              </a:lnSpc>
              <a:spcBef>
                <a:spcPts val="1200"/>
              </a:spcBef>
              <a:spcAft>
                <a:spcPts val="0"/>
              </a:spcAft>
              <a:buNone/>
            </a:pPr>
            <a:r>
              <a:rPr lang="en" sz="1600">
                <a:highlight>
                  <a:schemeClr val="lt1"/>
                </a:highlight>
              </a:rPr>
              <a:t>Biology		Geography</a:t>
            </a:r>
            <a:endParaRPr sz="1600">
              <a:highlight>
                <a:schemeClr val="lt1"/>
              </a:highlight>
            </a:endParaRPr>
          </a:p>
          <a:p>
            <a:pPr indent="0" lvl="0" marL="0" rtl="0" algn="l">
              <a:lnSpc>
                <a:spcPct val="100000"/>
              </a:lnSpc>
              <a:spcBef>
                <a:spcPts val="1200"/>
              </a:spcBef>
              <a:spcAft>
                <a:spcPts val="0"/>
              </a:spcAft>
              <a:buNone/>
            </a:pPr>
            <a:r>
              <a:rPr lang="en" sz="1600">
                <a:highlight>
                  <a:schemeClr val="lt1"/>
                </a:highlight>
              </a:rPr>
              <a:t>English Lit	English Lang</a:t>
            </a:r>
            <a:endParaRPr sz="1600">
              <a:highlight>
                <a:schemeClr val="lt1"/>
              </a:highlight>
            </a:endParaRPr>
          </a:p>
          <a:p>
            <a:pPr indent="0" lvl="0" marL="0" rtl="0" algn="l">
              <a:lnSpc>
                <a:spcPct val="100000"/>
              </a:lnSpc>
              <a:spcBef>
                <a:spcPts val="1200"/>
              </a:spcBef>
              <a:spcAft>
                <a:spcPts val="0"/>
              </a:spcAft>
              <a:buNone/>
            </a:pPr>
            <a:r>
              <a:rPr lang="en" sz="1600">
                <a:highlight>
                  <a:schemeClr val="lt1"/>
                </a:highlight>
              </a:rPr>
              <a:t>World Hist	US Hist</a:t>
            </a:r>
            <a:endParaRPr sz="1600">
              <a:highlight>
                <a:schemeClr val="lt1"/>
              </a:highlight>
            </a:endParaRPr>
          </a:p>
          <a:p>
            <a:pPr indent="0" lvl="0" marL="0" rtl="0" algn="l">
              <a:lnSpc>
                <a:spcPct val="100000"/>
              </a:lnSpc>
              <a:spcBef>
                <a:spcPts val="1200"/>
              </a:spcBef>
              <a:spcAft>
                <a:spcPts val="0"/>
              </a:spcAft>
              <a:buNone/>
            </a:pPr>
            <a:r>
              <a:rPr lang="en" sz="1600">
                <a:highlight>
                  <a:schemeClr val="lt1"/>
                </a:highlight>
              </a:rPr>
              <a:t>Art Hist		Psychology</a:t>
            </a:r>
            <a:endParaRPr sz="1600">
              <a:highlight>
                <a:schemeClr val="lt1"/>
              </a:highlight>
            </a:endParaRPr>
          </a:p>
          <a:p>
            <a:pPr indent="0" lvl="0" marL="0" rtl="0" algn="l">
              <a:lnSpc>
                <a:spcPct val="100000"/>
              </a:lnSpc>
              <a:spcBef>
                <a:spcPts val="1200"/>
              </a:spcBef>
              <a:spcAft>
                <a:spcPts val="0"/>
              </a:spcAft>
              <a:buNone/>
            </a:pPr>
            <a:r>
              <a:rPr lang="en" sz="1600">
                <a:highlight>
                  <a:schemeClr val="lt1"/>
                </a:highlight>
              </a:rPr>
              <a:t>Comparative Gov	US Gov</a:t>
            </a:r>
            <a:endParaRPr sz="1600">
              <a:highlight>
                <a:schemeClr val="lt1"/>
              </a:highlight>
            </a:endParaRPr>
          </a:p>
          <a:p>
            <a:pPr indent="0" lvl="0" marL="0" rtl="0" algn="l">
              <a:lnSpc>
                <a:spcPct val="100000"/>
              </a:lnSpc>
              <a:spcBef>
                <a:spcPts val="1200"/>
              </a:spcBef>
              <a:spcAft>
                <a:spcPts val="1200"/>
              </a:spcAft>
              <a:buNone/>
            </a:pPr>
            <a:r>
              <a:rPr lang="en" sz="1500">
                <a:highlight>
                  <a:schemeClr val="lt1"/>
                </a:highlight>
              </a:rPr>
              <a:t>Spanish, French, Music (for recording portion only)</a:t>
            </a:r>
            <a:endParaRPr sz="1500">
              <a:highlight>
                <a:schemeClr val="lt1"/>
              </a:highlight>
            </a:endParaRPr>
          </a:p>
        </p:txBody>
      </p:sp>
      <p:sp>
        <p:nvSpPr>
          <p:cNvPr id="80" name="Google Shape;80;p16"/>
          <p:cNvSpPr txBox="1"/>
          <p:nvPr/>
        </p:nvSpPr>
        <p:spPr>
          <a:xfrm>
            <a:off x="4470725" y="1234075"/>
            <a:ext cx="4025700" cy="315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dk2"/>
                </a:solidFill>
                <a:highlight>
                  <a:schemeClr val="dk1"/>
                </a:highlight>
                <a:latin typeface="Playfair Display"/>
                <a:ea typeface="Playfair Display"/>
                <a:cs typeface="Playfair Display"/>
                <a:sym typeface="Playfair Display"/>
              </a:rPr>
              <a:t>Desktop</a:t>
            </a:r>
            <a:endParaRPr b="1" sz="1800" u="sng">
              <a:solidFill>
                <a:schemeClr val="dk2"/>
              </a:solidFill>
              <a:highlight>
                <a:schemeClr val="dk1"/>
              </a:highlight>
              <a:latin typeface="Playfair Display"/>
              <a:ea typeface="Playfair Display"/>
              <a:cs typeface="Playfair Display"/>
              <a:sym typeface="Playfair Display"/>
            </a:endParaRPr>
          </a:p>
          <a:p>
            <a:pPr indent="0" lvl="0" marL="0" rtl="0" algn="l">
              <a:spcBef>
                <a:spcPts val="0"/>
              </a:spcBef>
              <a:spcAft>
                <a:spcPts val="0"/>
              </a:spcAft>
              <a:buNone/>
            </a:pPr>
            <a:r>
              <a:t/>
            </a:r>
            <a:endParaRPr b="1" sz="1600" u="sng">
              <a:solidFill>
                <a:schemeClr val="dk2"/>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sz="1600">
                <a:solidFill>
                  <a:schemeClr val="dk2"/>
                </a:solidFill>
                <a:latin typeface="Playfair Display"/>
                <a:ea typeface="Playfair Display"/>
                <a:cs typeface="Playfair Display"/>
                <a:sym typeface="Playfair Display"/>
              </a:rPr>
              <a:t>Euro Hist			Economics</a:t>
            </a:r>
            <a:endParaRPr sz="1600">
              <a:solidFill>
                <a:schemeClr val="dk2"/>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sz="1600">
                <a:solidFill>
                  <a:schemeClr val="dk2"/>
                </a:solidFill>
                <a:latin typeface="Playfair Display"/>
                <a:ea typeface="Playfair Display"/>
                <a:cs typeface="Playfair Display"/>
                <a:sym typeface="Playfair Display"/>
              </a:rPr>
              <a:t>Computer Sci A	Computer Sci P</a:t>
            </a:r>
            <a:endParaRPr sz="1600">
              <a:solidFill>
                <a:schemeClr val="dk2"/>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sz="1600">
                <a:solidFill>
                  <a:schemeClr val="dk2"/>
                </a:solidFill>
                <a:latin typeface="Playfair Display"/>
                <a:ea typeface="Playfair Display"/>
                <a:cs typeface="Playfair Display"/>
                <a:sym typeface="Playfair Display"/>
              </a:rPr>
              <a:t>Statistics			Calculus</a:t>
            </a:r>
            <a:endParaRPr sz="1600">
              <a:solidFill>
                <a:schemeClr val="dk2"/>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sz="1600">
                <a:solidFill>
                  <a:schemeClr val="dk2"/>
                </a:solidFill>
                <a:latin typeface="Playfair Display"/>
                <a:ea typeface="Playfair Display"/>
                <a:cs typeface="Playfair Display"/>
                <a:sym typeface="Playfair Display"/>
              </a:rPr>
              <a:t>Seminar			Environmental</a:t>
            </a:r>
            <a:endParaRPr sz="1600">
              <a:solidFill>
                <a:schemeClr val="dk2"/>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sz="1600">
                <a:solidFill>
                  <a:schemeClr val="dk2"/>
                </a:solidFill>
                <a:latin typeface="Playfair Display"/>
                <a:ea typeface="Playfair Display"/>
                <a:cs typeface="Playfair Display"/>
                <a:sym typeface="Playfair Display"/>
              </a:rPr>
              <a:t>Physics C			Physics 1</a:t>
            </a:r>
            <a:endParaRPr sz="1600">
              <a:solidFill>
                <a:schemeClr val="dk2"/>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rPr lang="en" sz="1600">
                <a:solidFill>
                  <a:schemeClr val="dk2"/>
                </a:solidFill>
                <a:latin typeface="Playfair Display"/>
                <a:ea typeface="Playfair Display"/>
                <a:cs typeface="Playfair Display"/>
                <a:sym typeface="Playfair Display"/>
              </a:rPr>
              <a:t>Studio Art (submission)</a:t>
            </a:r>
            <a:endParaRPr sz="16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500">
              <a:solidFill>
                <a:schemeClr val="dk2"/>
              </a:solidFill>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TAKING YOUR AP EXAMS</a:t>
            </a:r>
            <a:endParaRPr/>
          </a:p>
        </p:txBody>
      </p:sp>
      <p:sp>
        <p:nvSpPr>
          <p:cNvPr id="86" name="Google Shape;86;p17"/>
          <p:cNvSpPr txBox="1"/>
          <p:nvPr>
            <p:ph idx="1" type="body"/>
          </p:nvPr>
        </p:nvSpPr>
        <p:spPr>
          <a:xfrm>
            <a:off x="311700" y="1234075"/>
            <a:ext cx="8520600" cy="382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Please be sure to check your exam start times. Please note: Morning exams require you to be there by 7:30, Afternoon exams by 11:30 </a:t>
            </a:r>
            <a:r>
              <a:rPr i="1" lang="en"/>
              <a:t>unless otherwise noted</a:t>
            </a:r>
            <a:r>
              <a:rPr lang="en"/>
              <a:t>.</a:t>
            </a:r>
            <a:endParaRPr/>
          </a:p>
          <a:p>
            <a:pPr indent="0" lvl="0" marL="0" rtl="0" algn="l">
              <a:spcBef>
                <a:spcPts val="1200"/>
              </a:spcBef>
              <a:spcAft>
                <a:spcPts val="0"/>
              </a:spcAft>
              <a:buNone/>
            </a:pPr>
            <a:r>
              <a:rPr lang="en"/>
              <a:t>You may need to arrange for alternate transportation on those days if your bus gets you here after 7:30. ALSO - exams go past the end of the school day, so you may need to take the late bus.</a:t>
            </a:r>
            <a:endParaRPr/>
          </a:p>
          <a:p>
            <a:pPr indent="0" lvl="0" marL="0" rtl="0" algn="l">
              <a:spcBef>
                <a:spcPts val="1200"/>
              </a:spcBef>
              <a:spcAft>
                <a:spcPts val="0"/>
              </a:spcAft>
              <a:buNone/>
            </a:pPr>
            <a:r>
              <a:rPr lang="en" u="sng"/>
              <a:t>NO EARLY DISMISSALS</a:t>
            </a:r>
            <a:r>
              <a:rPr lang="en"/>
              <a:t> - </a:t>
            </a:r>
            <a:r>
              <a:rPr b="1" lang="en"/>
              <a:t>you may not leave an exam early</a:t>
            </a:r>
            <a:r>
              <a:rPr lang="en"/>
              <a:t> so please notify </a:t>
            </a:r>
            <a:r>
              <a:rPr lang="en"/>
              <a:t>employers</a:t>
            </a:r>
            <a:r>
              <a:rPr lang="en"/>
              <a:t>, coaches, etc. of your exam schedule.</a:t>
            </a:r>
            <a:endParaRPr/>
          </a:p>
          <a:p>
            <a:pPr indent="0" lvl="0" marL="0" rtl="0" algn="l">
              <a:spcBef>
                <a:spcPts val="1200"/>
              </a:spcBef>
              <a:spcAft>
                <a:spcPts val="1200"/>
              </a:spcAft>
              <a:buNone/>
            </a:pPr>
            <a:r>
              <a:rPr lang="en"/>
              <a:t>Lunches - morning testers will make it to their lunches. Afternoon testers, please bring something to eat during 4th period BEFORE your exam, as you will be in testing during all of the lunches.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441900" y="97775"/>
            <a:ext cx="8520600" cy="572700"/>
          </a:xfrm>
          <a:prstGeom prst="rect">
            <a:avLst/>
          </a:prstGeom>
          <a:solidFill>
            <a:srgbClr val="FFFF00"/>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sz="2400">
                <a:latin typeface="Playfair Display"/>
                <a:ea typeface="Playfair Display"/>
                <a:cs typeface="Playfair Display"/>
                <a:sym typeface="Playfair Display"/>
              </a:rPr>
              <a:t>On Testing Day, Students Should Expect to:</a:t>
            </a:r>
            <a:endParaRPr b="1" sz="3600"/>
          </a:p>
        </p:txBody>
      </p:sp>
      <p:sp>
        <p:nvSpPr>
          <p:cNvPr id="92" name="Google Shape;92;p18"/>
          <p:cNvSpPr txBox="1"/>
          <p:nvPr>
            <p:ph idx="1" type="body"/>
          </p:nvPr>
        </p:nvSpPr>
        <p:spPr>
          <a:xfrm>
            <a:off x="311700" y="737875"/>
            <a:ext cx="8520600" cy="42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Start on time! Be at your testing site by either 7:30 am or 11:30 am. We will not wait for you.</a:t>
            </a:r>
            <a:endParaRPr/>
          </a:p>
          <a:p>
            <a:pPr indent="-342900" lvl="0" marL="457200" rtl="0" algn="l">
              <a:spcBef>
                <a:spcPts val="0"/>
              </a:spcBef>
              <a:spcAft>
                <a:spcPts val="0"/>
              </a:spcAft>
              <a:buSzPts val="1800"/>
              <a:buChar char="●"/>
            </a:pPr>
            <a:r>
              <a:rPr lang="en"/>
              <a:t>Be prepared with a charger if you are on a chromebook, an approved calculator if applicable, snack or water for breaks if </a:t>
            </a:r>
            <a:r>
              <a:rPr lang="en"/>
              <a:t>you</a:t>
            </a:r>
            <a:r>
              <a:rPr lang="en"/>
              <a:t> so wish.</a:t>
            </a:r>
            <a:endParaRPr/>
          </a:p>
          <a:p>
            <a:pPr indent="-342900" lvl="0" marL="457200" rtl="0" algn="l">
              <a:spcBef>
                <a:spcPts val="0"/>
              </a:spcBef>
              <a:spcAft>
                <a:spcPts val="0"/>
              </a:spcAft>
              <a:buSzPts val="1800"/>
              <a:buChar char="●"/>
            </a:pPr>
            <a:r>
              <a:rPr lang="en"/>
              <a:t>Turn off all devices! All cell phones should be left in your locker. If you do choose to take a chance and bring it in, it MUST be turned off and stored at the front of the exam room. You may not be wearing a smartwatch as well.</a:t>
            </a:r>
            <a:endParaRPr/>
          </a:p>
          <a:p>
            <a:pPr indent="-342900" lvl="0" marL="457200" rtl="0" algn="l">
              <a:spcBef>
                <a:spcPts val="0"/>
              </a:spcBef>
              <a:spcAft>
                <a:spcPts val="0"/>
              </a:spcAft>
              <a:buSzPts val="1800"/>
              <a:buChar char="●"/>
            </a:pPr>
            <a:r>
              <a:rPr lang="en"/>
              <a:t>All bags, books, etc. need to be placed at the front of the room and CANNOT be accessed until after the exam.</a:t>
            </a:r>
            <a:endParaRPr/>
          </a:p>
          <a:p>
            <a:pPr indent="-342900" lvl="0" marL="457200" rtl="0" algn="l">
              <a:spcBef>
                <a:spcPts val="0"/>
              </a:spcBef>
              <a:spcAft>
                <a:spcPts val="0"/>
              </a:spcAft>
              <a:buSzPts val="1800"/>
              <a:buChar char="●"/>
            </a:pPr>
            <a:r>
              <a:rPr b="1" lang="en"/>
              <a:t>Stay the ENTIRE </a:t>
            </a:r>
            <a:r>
              <a:rPr b="1" lang="en"/>
              <a:t>length</a:t>
            </a:r>
            <a:r>
              <a:rPr b="1" lang="en"/>
              <a:t> of the exam</a:t>
            </a:r>
            <a:r>
              <a:rPr lang="en"/>
              <a:t>. Some exams may run past 3:30. We cannot let you leave earlier. MAKE SURE you let your employers or coaches know well in advance that you may be late to work/practice/game, etc.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Seating</a:t>
            </a:r>
            <a:endParaRPr/>
          </a:p>
        </p:txBody>
      </p:sp>
      <p:sp>
        <p:nvSpPr>
          <p:cNvPr id="98" name="Google Shape;98;p1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Per College board guidelines, students may not choose their own seats. Therefore,  you will need to find your name on a placecard OR AP label sheet when you get in the room.</a:t>
            </a:r>
            <a:endParaRPr/>
          </a:p>
          <a:p>
            <a:pPr indent="0" lvl="0" marL="0" rtl="0" algn="l">
              <a:spcBef>
                <a:spcPts val="1200"/>
              </a:spcBef>
              <a:spcAft>
                <a:spcPts val="1200"/>
              </a:spcAft>
              <a:buNone/>
            </a:pPr>
            <a:r>
              <a:rPr lang="en"/>
              <a:t>When you find your seat, get logged into Bluebook first thing. Proctors </a:t>
            </a:r>
            <a:r>
              <a:rPr lang="en"/>
              <a:t>will</a:t>
            </a:r>
            <a:r>
              <a:rPr lang="en"/>
              <a:t> proved the Room Code and the Start Code for you.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Late testing exams</a:t>
            </a:r>
            <a:endParaRPr/>
          </a:p>
        </p:txBody>
      </p:sp>
      <p:sp>
        <p:nvSpPr>
          <p:cNvPr id="104" name="Google Shape;104;p20"/>
          <p:cNvSpPr txBox="1"/>
          <p:nvPr>
            <p:ph idx="1" type="body"/>
          </p:nvPr>
        </p:nvSpPr>
        <p:spPr>
          <a:xfrm>
            <a:off x="311700" y="1234075"/>
            <a:ext cx="8520600" cy="3660000"/>
          </a:xfrm>
          <a:prstGeom prst="rect">
            <a:avLst/>
          </a:prstGeom>
        </p:spPr>
        <p:txBody>
          <a:bodyPr anchorCtr="0" anchor="t" bIns="91425" lIns="91425" spcFirstLastPara="1" rIns="91425" wrap="square" tIns="91425">
            <a:normAutofit lnSpcReduction="10000"/>
          </a:bodyPr>
          <a:lstStyle/>
          <a:p>
            <a:pPr indent="-342900" lvl="0" marL="457200" rtl="0" algn="l">
              <a:lnSpc>
                <a:spcPct val="150000"/>
              </a:lnSpc>
              <a:spcBef>
                <a:spcPts val="0"/>
              </a:spcBef>
              <a:spcAft>
                <a:spcPts val="0"/>
              </a:spcAft>
              <a:buSzPts val="1800"/>
              <a:buChar char="●"/>
            </a:pPr>
            <a:r>
              <a:rPr lang="en"/>
              <a:t>Students are </a:t>
            </a:r>
            <a:r>
              <a:rPr lang="en"/>
              <a:t>expected</a:t>
            </a:r>
            <a:r>
              <a:rPr lang="en"/>
              <a:t> to take their AP Exams on the </a:t>
            </a:r>
            <a:r>
              <a:rPr lang="en"/>
              <a:t>initial</a:t>
            </a:r>
            <a:r>
              <a:rPr lang="en"/>
              <a:t> date of the exam. DO NOT assume you can take a late test until speaking with the AP Coordinator.</a:t>
            </a:r>
            <a:endParaRPr/>
          </a:p>
          <a:p>
            <a:pPr indent="-342900" lvl="0" marL="457200" rtl="0" algn="l">
              <a:lnSpc>
                <a:spcPct val="150000"/>
              </a:lnSpc>
              <a:spcBef>
                <a:spcPts val="0"/>
              </a:spcBef>
              <a:spcAft>
                <a:spcPts val="0"/>
              </a:spcAft>
              <a:buSzPts val="1800"/>
              <a:buChar char="●"/>
            </a:pPr>
            <a:r>
              <a:rPr lang="en"/>
              <a:t>In order to be scheduled for Late testing (it is NOT a “make-up”), students must contact Mrs. Favorito ahead of their test date. Late testing exams are scheduled on very specific dates and times. As per the College board, you may be charged a $40 late testing fee.</a:t>
            </a:r>
            <a:endParaRPr/>
          </a:p>
          <a:p>
            <a:pPr indent="-342900" lvl="0" marL="457200" rtl="0" algn="l">
              <a:lnSpc>
                <a:spcPct val="150000"/>
              </a:lnSpc>
              <a:spcBef>
                <a:spcPts val="0"/>
              </a:spcBef>
              <a:spcAft>
                <a:spcPts val="0"/>
              </a:spcAft>
              <a:buSzPts val="1800"/>
              <a:buChar char="●"/>
            </a:pPr>
            <a:r>
              <a:rPr lang="en"/>
              <a:t>In the case of illness or medical emergency, a parent email or medical documentation is required.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THINGS TO DO!</a:t>
            </a:r>
            <a:endParaRPr/>
          </a:p>
        </p:txBody>
      </p:sp>
      <p:sp>
        <p:nvSpPr>
          <p:cNvPr id="110" name="Google Shape;110;p21"/>
          <p:cNvSpPr txBox="1"/>
          <p:nvPr>
            <p:ph idx="1" type="body"/>
          </p:nvPr>
        </p:nvSpPr>
        <p:spPr>
          <a:xfrm>
            <a:off x="311700" y="1234075"/>
            <a:ext cx="8520600" cy="3855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Seniors- </a:t>
            </a:r>
            <a:r>
              <a:rPr lang="en"/>
              <a:t>Request</a:t>
            </a:r>
            <a:r>
              <a:rPr lang="en"/>
              <a:t> your AP scores be sent to the college you will be attending. You get ONE free score report and it must be requested by June 20, 2025. If you put one in now, you can absolutely change it as long as it’s before 6/20/25</a:t>
            </a:r>
            <a:endParaRPr/>
          </a:p>
          <a:p>
            <a:pPr indent="0" lvl="0" marL="0" rtl="0" algn="l">
              <a:spcBef>
                <a:spcPts val="1200"/>
              </a:spcBef>
              <a:spcAft>
                <a:spcPts val="0"/>
              </a:spcAft>
              <a:buNone/>
            </a:pPr>
            <a:r>
              <a:rPr lang="en"/>
              <a:t>Practice using the testing platform in the Bluebook App!</a:t>
            </a:r>
            <a:endParaRPr/>
          </a:p>
          <a:p>
            <a:pPr indent="0" lvl="0" marL="0" rtl="0" algn="l">
              <a:spcBef>
                <a:spcPts val="1200"/>
              </a:spcBef>
              <a:spcAft>
                <a:spcPts val="0"/>
              </a:spcAft>
              <a:buNone/>
            </a:pPr>
            <a:r>
              <a:rPr b="1" lang="en" u="sng"/>
              <a:t>MEMORIZE YOUR USERNAME AND PASSWORD! </a:t>
            </a:r>
            <a:r>
              <a:rPr lang="en"/>
              <a:t>You must know it for the exam. If you don’t, we can’t help you, and you will forfeit your exam. This is NOT an approved reason for a late exam.</a:t>
            </a:r>
            <a:endParaRPr/>
          </a:p>
          <a:p>
            <a:pPr indent="0" lvl="0" marL="0" rtl="0" algn="l">
              <a:spcBef>
                <a:spcPts val="1200"/>
              </a:spcBef>
              <a:spcAft>
                <a:spcPts val="0"/>
              </a:spcAft>
              <a:buNone/>
            </a:pPr>
            <a:r>
              <a:rPr lang="en"/>
              <a:t>Check the AP Exam schedule to see when your exam is, if you are on a Chromebook or Desktop, and make the appropriate arrangements for transportation.</a:t>
            </a:r>
            <a:endParaRPr/>
          </a:p>
          <a:p>
            <a:pPr indent="0" lvl="0" marL="0" rtl="0" algn="l">
              <a:spcBef>
                <a:spcPts val="1200"/>
              </a:spcBef>
              <a:spcAft>
                <a:spcPts val="1200"/>
              </a:spcAft>
              <a:buNone/>
            </a:pPr>
            <a:r>
              <a:rPr lang="en"/>
              <a:t>QUESTIONS? Ask Mrs. Favorito (AP Coordinator): jfavorito@dvsd.org</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